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71" r:id="rId4"/>
    <p:sldId id="265" r:id="rId5"/>
    <p:sldId id="258" r:id="rId6"/>
    <p:sldId id="259" r:id="rId7"/>
    <p:sldId id="260" r:id="rId8"/>
    <p:sldId id="261" r:id="rId9"/>
    <p:sldId id="262" r:id="rId10"/>
    <p:sldId id="267" r:id="rId11"/>
    <p:sldId id="268" r:id="rId12"/>
    <p:sldId id="269" r:id="rId13"/>
    <p:sldId id="263" r:id="rId14"/>
    <p:sldId id="270" r:id="rId15"/>
    <p:sldId id="272" r:id="rId16"/>
    <p:sldId id="264" r:id="rId17"/>
    <p:sldId id="289" r:id="rId18"/>
    <p:sldId id="266" r:id="rId19"/>
    <p:sldId id="286" r:id="rId20"/>
    <p:sldId id="287" r:id="rId21"/>
    <p:sldId id="288" r:id="rId22"/>
    <p:sldId id="29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乐奇" initials="刘" lastIdx="1" clrIdx="0">
    <p:extLst>
      <p:ext uri="{19B8F6BF-5375-455C-9EA6-DF929625EA0E}">
        <p15:presenceInfo xmlns:p15="http://schemas.microsoft.com/office/powerpoint/2012/main" userId="1cac8ff92678c2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342"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0F14A-1E05-44A4-85CE-10E9DC1459C9}" type="datetimeFigureOut">
              <a:rPr lang="zh-CN" altLang="en-US" smtClean="0"/>
              <a:t>2022/5/26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B5BE8-4B7E-4FFD-B5D7-22F345C38BA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8B5BE8-4B7E-4FFD-B5D7-22F345C38BAB}"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B7F5CCB-1771-48E2-9944-23D6248EC8A1}"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2A3A11-229F-4386-B046-C21AF4D7B48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B7F5CCB-1771-48E2-9944-23D6248EC8A1}"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2A3A11-229F-4386-B046-C21AF4D7B48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B7F5CCB-1771-48E2-9944-23D6248EC8A1}"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2A3A11-229F-4386-B046-C21AF4D7B48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B7F5CCB-1771-48E2-9944-23D6248EC8A1}"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2A3A11-229F-4386-B046-C21AF4D7B48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B7F5CCB-1771-48E2-9944-23D6248EC8A1}"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2A3A11-229F-4386-B046-C21AF4D7B48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B7F5CCB-1771-48E2-9944-23D6248EC8A1}" type="datetimeFigureOut">
              <a:rPr lang="zh-CN" altLang="en-US" smtClean="0"/>
              <a:t>2022/5/26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2A3A11-229F-4386-B046-C21AF4D7B48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B7F5CCB-1771-48E2-9944-23D6248EC8A1}" type="datetimeFigureOut">
              <a:rPr lang="zh-CN" altLang="en-US" smtClean="0"/>
              <a:t>2022/5/26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02A3A11-229F-4386-B046-C21AF4D7B48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B7F5CCB-1771-48E2-9944-23D6248EC8A1}" type="datetimeFigureOut">
              <a:rPr lang="zh-CN" altLang="en-US" smtClean="0"/>
              <a:t>2022/5/26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02A3A11-229F-4386-B046-C21AF4D7B48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7F5CCB-1771-48E2-9944-23D6248EC8A1}" type="datetimeFigureOut">
              <a:rPr lang="zh-CN" altLang="en-US" smtClean="0"/>
              <a:t>2022/5/26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02A3A11-229F-4386-B046-C21AF4D7B48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B7F5CCB-1771-48E2-9944-23D6248EC8A1}" type="datetimeFigureOut">
              <a:rPr lang="zh-CN" altLang="en-US" smtClean="0"/>
              <a:t>2022/5/26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2A3A11-229F-4386-B046-C21AF4D7B48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B7F5CCB-1771-48E2-9944-23D6248EC8A1}" type="datetimeFigureOut">
              <a:rPr lang="zh-CN" altLang="en-US" smtClean="0"/>
              <a:t>2022/5/26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2A3A11-229F-4386-B046-C21AF4D7B48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7F5CCB-1771-48E2-9944-23D6248EC8A1}" type="datetimeFigureOut">
              <a:rPr lang="zh-CN" altLang="en-US" smtClean="0"/>
              <a:t>2022/5/26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2A3A11-229F-4386-B046-C21AF4D7B48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bl.ocks.org/mbostock/raw/dbb02448b0f93e4c82c3/?raw=tru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bl.ocks.org/mbostock/raw/19168c663618b7f07158/?raw=true" TargetMode="External"/><Relationship Id="rId5" Type="http://schemas.openxmlformats.org/officeDocument/2006/relationships/image" Target="../media/image23.jpe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ieeexplore.ieee.org/document/7314186" TargetMode="External"/><Relationship Id="rId4" Type="http://schemas.openxmlformats.org/officeDocument/2006/relationships/hyperlink" Target="https://link.springer.com/article/10.1007/s00371-015-1082-2#citea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06697" y="1556555"/>
            <a:ext cx="10178603" cy="2387600"/>
          </a:xfrm>
        </p:spPr>
        <p:txBody>
          <a:bodyPr/>
          <a:lstStyle/>
          <a:p>
            <a:r>
              <a:rPr lang="en-GB" altLang="zh-CN" b="1" i="0" dirty="0">
                <a:solidFill>
                  <a:srgbClr val="222226"/>
                </a:solidFill>
                <a:effectLst/>
                <a:latin typeface="-apple-system"/>
              </a:rPr>
              <a:t>MATLAB </a:t>
            </a:r>
            <a:r>
              <a:rPr lang="zh-CN" altLang="en-US" b="1" i="0" dirty="0">
                <a:solidFill>
                  <a:srgbClr val="222226"/>
                </a:solidFill>
                <a:effectLst/>
                <a:latin typeface="-apple-system"/>
              </a:rPr>
              <a:t>实现图片三角风格化 </a:t>
            </a:r>
            <a:r>
              <a:rPr lang="en-US" altLang="zh-CN" b="1" i="0" dirty="0">
                <a:solidFill>
                  <a:srgbClr val="222226"/>
                </a:solidFill>
                <a:effectLst/>
                <a:latin typeface="-apple-system"/>
              </a:rPr>
              <a:t>(</a:t>
            </a:r>
            <a:r>
              <a:rPr lang="en-GB" altLang="zh-CN" b="1" i="0" dirty="0">
                <a:solidFill>
                  <a:srgbClr val="222226"/>
                </a:solidFill>
                <a:effectLst/>
                <a:latin typeface="-apple-system"/>
              </a:rPr>
              <a:t>low poly)</a:t>
            </a:r>
            <a:endParaRPr lang="zh-CN" altLang="en-US" dirty="0"/>
          </a:p>
        </p:txBody>
      </p:sp>
      <p:sp>
        <p:nvSpPr>
          <p:cNvPr id="3" name="副标题 2"/>
          <p:cNvSpPr>
            <a:spLocks noGrp="1"/>
          </p:cNvSpPr>
          <p:nvPr>
            <p:ph type="subTitle" idx="1"/>
          </p:nvPr>
        </p:nvSpPr>
        <p:spPr>
          <a:xfrm>
            <a:off x="1523999" y="4233103"/>
            <a:ext cx="9144000" cy="1655762"/>
          </a:xfrm>
        </p:spPr>
        <p:txBody>
          <a:bodyPr/>
          <a:lstStyle/>
          <a:p>
            <a:r>
              <a:rPr lang="en-US" altLang="zh-CN" dirty="0"/>
              <a:t>12011327 </a:t>
            </a:r>
            <a:r>
              <a:rPr lang="zh-CN" altLang="en-US" dirty="0"/>
              <a:t>刘乐奇</a:t>
            </a:r>
            <a:endParaRPr lang="en-US" altLang="zh-CN" dirty="0"/>
          </a:p>
          <a:p>
            <a:r>
              <a:rPr lang="en-US" altLang="zh-CN" dirty="0"/>
              <a:t>12011415 </a:t>
            </a:r>
            <a:r>
              <a:rPr lang="zh-CN" altLang="en-US" dirty="0"/>
              <a:t>李佩儒</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609" y="345053"/>
            <a:ext cx="10515600" cy="1325563"/>
          </a:xfrm>
        </p:spPr>
        <p:txBody>
          <a:bodyPr/>
          <a:lstStyle/>
          <a:p>
            <a:r>
              <a:rPr lang="zh-CN" altLang="en-US" dirty="0"/>
              <a:t>泊松圆盘采样：原理</a:t>
            </a:r>
          </a:p>
        </p:txBody>
      </p:sp>
      <p:pic>
        <p:nvPicPr>
          <p:cNvPr id="6" name="图片 5"/>
          <p:cNvPicPr>
            <a:picLocks noChangeAspect="1"/>
          </p:cNvPicPr>
          <p:nvPr/>
        </p:nvPicPr>
        <p:blipFill>
          <a:blip r:embed="rId2"/>
          <a:stretch>
            <a:fillRect/>
          </a:stretch>
        </p:blipFill>
        <p:spPr>
          <a:xfrm>
            <a:off x="1967203" y="3825820"/>
            <a:ext cx="7766050" cy="1370011"/>
          </a:xfrm>
          <a:prstGeom prst="rect">
            <a:avLst/>
          </a:prstGeom>
        </p:spPr>
      </p:pic>
      <p:sp>
        <p:nvSpPr>
          <p:cNvPr id="3" name="内容占位符 2"/>
          <p:cNvSpPr>
            <a:spLocks noGrp="1"/>
          </p:cNvSpPr>
          <p:nvPr>
            <p:ph idx="1"/>
          </p:nvPr>
        </p:nvSpPr>
        <p:spPr>
          <a:xfrm>
            <a:off x="521594" y="1974548"/>
            <a:ext cx="10515600" cy="4351338"/>
          </a:xfrm>
        </p:spPr>
        <p:txBody>
          <a:bodyPr/>
          <a:lstStyle/>
          <a:p>
            <a:r>
              <a:rPr lang="zh-CN" altLang="en-US" dirty="0"/>
              <a:t>有很多种实现方法。在这里我们选用了</a:t>
            </a:r>
            <a:r>
              <a:rPr lang="en-US" altLang="zh-CN" dirty="0"/>
              <a:t>Robert </a:t>
            </a:r>
            <a:r>
              <a:rPr lang="en-US" altLang="zh-CN" dirty="0" err="1"/>
              <a:t>Bridson</a:t>
            </a:r>
            <a:r>
              <a:rPr lang="zh-CN" altLang="en-US" dirty="0"/>
              <a:t>提出的</a:t>
            </a:r>
            <a:r>
              <a:rPr lang="en-GB" altLang="zh-CN" dirty="0"/>
              <a:t>Fast Poisson Disk Sampling in Arbitrary Dimensions</a:t>
            </a:r>
            <a:r>
              <a:rPr lang="zh-CN" altLang="en-US" dirty="0"/>
              <a:t>算法。对于生成</a:t>
            </a:r>
            <a:r>
              <a:rPr lang="en-US" altLang="zh-CN" dirty="0"/>
              <a:t>N</a:t>
            </a:r>
            <a:r>
              <a:rPr lang="zh-CN" altLang="en-US" dirty="0"/>
              <a:t>个随机点，时间复杂度能达到 </a:t>
            </a:r>
            <a:r>
              <a:rPr lang="en-US" altLang="zh-CN" dirty="0"/>
              <a:t>O(N)</a:t>
            </a:r>
            <a:r>
              <a:rPr lang="zh-CN" altLang="en-US"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515600" cy="1325563"/>
          </a:xfrm>
        </p:spPr>
        <p:txBody>
          <a:bodyPr/>
          <a:lstStyle/>
          <a:p>
            <a:r>
              <a:rPr lang="zh-CN" altLang="en-US" dirty="0"/>
              <a:t>泊松圆盘采样</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20" y="1123908"/>
            <a:ext cx="5862680" cy="573409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522" y="280865"/>
            <a:ext cx="7210478" cy="448154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6327" y="1513266"/>
            <a:ext cx="2456089" cy="2451292"/>
          </a:xfrm>
          <a:prstGeom prst="rect">
            <a:avLst/>
          </a:prstGeom>
        </p:spPr>
      </p:pic>
      <p:sp>
        <p:nvSpPr>
          <p:cNvPr id="8" name="内容占位符 2"/>
          <p:cNvSpPr txBox="1"/>
          <p:nvPr/>
        </p:nvSpPr>
        <p:spPr>
          <a:xfrm>
            <a:off x="5174624" y="5441436"/>
            <a:ext cx="6916305" cy="1135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600" dirty="0"/>
              <a:t>泊松圆盘采样可视化 </a:t>
            </a:r>
            <a:r>
              <a:rPr lang="en-GB" altLang="zh-CN" sz="1600" dirty="0">
                <a:hlinkClick r:id="rId6"/>
              </a:rPr>
              <a:t>https://bl.ocks.org/mbostock/raw/19168c663618b7f07158/?raw=true</a:t>
            </a:r>
            <a:endParaRPr lang="en-GB" altLang="zh-CN" sz="1600" dirty="0"/>
          </a:p>
          <a:p>
            <a:r>
              <a:rPr lang="zh-CN" altLang="en-US" sz="1600" dirty="0"/>
              <a:t>原理可视化 </a:t>
            </a:r>
            <a:r>
              <a:rPr lang="en-US" altLang="zh-CN" sz="1600" dirty="0">
                <a:hlinkClick r:id="rId7"/>
              </a:rPr>
              <a:t>h</a:t>
            </a:r>
            <a:r>
              <a:rPr lang="en-GB" altLang="zh-CN" sz="1600" dirty="0">
                <a:hlinkClick r:id="rId7"/>
              </a:rPr>
              <a:t>ttps://bl.ocks.org/mbostock/raw/dbb02448b0f93e4c82c3/?raw=true</a:t>
            </a:r>
            <a:endParaRPr lang="zh-CN" alt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泊松圆盘采样</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6193" y="2701601"/>
            <a:ext cx="2333625" cy="1981200"/>
          </a:xfr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3726219" y="1322008"/>
            <a:ext cx="4284371" cy="321327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7808893" y="3100029"/>
            <a:ext cx="4383107" cy="3287330"/>
          </a:xfrm>
          <a:prstGeom prst="rect">
            <a:avLst/>
          </a:prstGeom>
        </p:spPr>
      </p:pic>
      <p:sp>
        <p:nvSpPr>
          <p:cNvPr id="10" name="箭头: 右 9"/>
          <p:cNvSpPr/>
          <p:nvPr/>
        </p:nvSpPr>
        <p:spPr>
          <a:xfrm rot="20796185">
            <a:off x="3241931" y="3169259"/>
            <a:ext cx="885071" cy="5736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p:cNvSpPr/>
          <p:nvPr/>
        </p:nvSpPr>
        <p:spPr>
          <a:xfrm rot="2440292">
            <a:off x="7850420" y="2796331"/>
            <a:ext cx="885071" cy="5736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078319" y="3837604"/>
            <a:ext cx="1798274" cy="369332"/>
          </a:xfrm>
          <a:prstGeom prst="rect">
            <a:avLst/>
          </a:prstGeom>
          <a:noFill/>
        </p:spPr>
        <p:txBody>
          <a:bodyPr wrap="square" rtlCol="0">
            <a:spAutoFit/>
          </a:bodyPr>
          <a:lstStyle/>
          <a:p>
            <a:r>
              <a:rPr lang="zh-CN" altLang="en-US" dirty="0"/>
              <a:t>对边缘采样</a:t>
            </a:r>
          </a:p>
        </p:txBody>
      </p:sp>
      <p:sp>
        <p:nvSpPr>
          <p:cNvPr id="15" name="文本框 14"/>
          <p:cNvSpPr txBox="1"/>
          <p:nvPr/>
        </p:nvSpPr>
        <p:spPr>
          <a:xfrm>
            <a:off x="8303021" y="2514807"/>
            <a:ext cx="1798274" cy="369332"/>
          </a:xfrm>
          <a:prstGeom prst="rect">
            <a:avLst/>
          </a:prstGeom>
          <a:noFill/>
        </p:spPr>
        <p:txBody>
          <a:bodyPr wrap="square" rtlCol="0">
            <a:spAutoFit/>
          </a:bodyPr>
          <a:lstStyle/>
          <a:p>
            <a:r>
              <a:rPr lang="zh-CN" altLang="en-US" dirty="0"/>
              <a:t>对非边缘采样</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Delauney</a:t>
            </a:r>
            <a:r>
              <a:rPr lang="zh-CN" altLang="en-US" dirty="0"/>
              <a:t>（德劳内）三角剖分</a:t>
            </a:r>
          </a:p>
        </p:txBody>
      </p:sp>
      <p:sp>
        <p:nvSpPr>
          <p:cNvPr id="3" name="内容占位符 2"/>
          <p:cNvSpPr>
            <a:spLocks noGrp="1"/>
          </p:cNvSpPr>
          <p:nvPr>
            <p:ph idx="1"/>
          </p:nvPr>
        </p:nvSpPr>
        <p:spPr/>
        <p:txBody>
          <a:bodyPr/>
          <a:lstStyle/>
          <a:p>
            <a:r>
              <a:rPr lang="zh-CN" altLang="en-US" b="0" i="0" dirty="0">
                <a:solidFill>
                  <a:srgbClr val="333333"/>
                </a:solidFill>
                <a:effectLst/>
                <a:latin typeface="Helvetica Neue" panose="02000503000000020004"/>
              </a:rPr>
              <a:t>给定点集，能输出三角形集</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897210"/>
            <a:ext cx="9525000" cy="4038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865" y="0"/>
            <a:ext cx="10515600" cy="1325563"/>
          </a:xfrm>
        </p:spPr>
        <p:txBody>
          <a:bodyPr/>
          <a:lstStyle/>
          <a:p>
            <a:r>
              <a:rPr lang="en-US" altLang="zh-CN" dirty="0" err="1"/>
              <a:t>Delauney</a:t>
            </a:r>
            <a:r>
              <a:rPr lang="zh-CN" altLang="en-US" dirty="0"/>
              <a:t>（德劳内）三角剖分</a:t>
            </a:r>
          </a:p>
        </p:txBody>
      </p:sp>
      <p:sp>
        <p:nvSpPr>
          <p:cNvPr id="3" name="内容占位符 2"/>
          <p:cNvSpPr>
            <a:spLocks noGrp="1"/>
          </p:cNvSpPr>
          <p:nvPr>
            <p:ph idx="1"/>
          </p:nvPr>
        </p:nvSpPr>
        <p:spPr>
          <a:xfrm>
            <a:off x="0" y="1120462"/>
            <a:ext cx="12192000" cy="5737538"/>
          </a:xfrm>
        </p:spPr>
        <p:txBody>
          <a:bodyPr>
            <a:noAutofit/>
          </a:bodyPr>
          <a:lstStyle/>
          <a:p>
            <a:pPr>
              <a:lnSpc>
                <a:spcPct val="120000"/>
              </a:lnSpc>
            </a:pPr>
            <a:r>
              <a:rPr lang="en-US" altLang="zh-CN" sz="1800" dirty="0"/>
              <a:t>Delaunay</a:t>
            </a:r>
            <a:r>
              <a:rPr lang="zh-CN" altLang="en-US" sz="1800" dirty="0"/>
              <a:t>三角剖分特点：</a:t>
            </a:r>
          </a:p>
          <a:p>
            <a:pPr>
              <a:lnSpc>
                <a:spcPct val="120000"/>
              </a:lnSpc>
            </a:pPr>
            <a:r>
              <a:rPr lang="zh-CN" altLang="en-US" sz="1800" dirty="0"/>
              <a:t>最小角最大：在不出现奇异性的情况下</a:t>
            </a:r>
            <a:r>
              <a:rPr lang="en-US" altLang="zh-CN" sz="1800" dirty="0"/>
              <a:t>,Delaunay</a:t>
            </a:r>
            <a:r>
              <a:rPr lang="zh-CN" altLang="en-US" sz="1800" dirty="0"/>
              <a:t>三角剖分最小角之和均大于任何非 </a:t>
            </a:r>
            <a:r>
              <a:rPr lang="en-US" altLang="zh-CN" sz="1800" dirty="0"/>
              <a:t>Delaunay</a:t>
            </a:r>
            <a:r>
              <a:rPr lang="zh-CN" altLang="en-US" sz="1800" dirty="0"/>
              <a:t>剖分所形成三角形最小角之和 </a:t>
            </a:r>
            <a:r>
              <a:rPr lang="en-US" altLang="zh-CN" sz="1800" dirty="0"/>
              <a:t>,</a:t>
            </a:r>
            <a:r>
              <a:rPr lang="zh-CN" altLang="en-US" sz="1800" dirty="0"/>
              <a:t>三角形的最小内角之和最大 </a:t>
            </a:r>
            <a:r>
              <a:rPr lang="en-US" altLang="zh-CN" sz="1800" dirty="0"/>
              <a:t>,</a:t>
            </a:r>
            <a:r>
              <a:rPr lang="zh-CN" altLang="en-US" sz="1800" dirty="0"/>
              <a:t>从而使得划分的三角形不会出现某个内角过小的情况 </a:t>
            </a:r>
            <a:r>
              <a:rPr lang="en-US" altLang="zh-CN" sz="1800" dirty="0"/>
              <a:t>,</a:t>
            </a:r>
            <a:r>
              <a:rPr lang="zh-CN" altLang="en-US" sz="1800" dirty="0"/>
              <a:t>比较有利于有限元的后续计算。</a:t>
            </a:r>
          </a:p>
          <a:p>
            <a:pPr>
              <a:lnSpc>
                <a:spcPct val="120000"/>
              </a:lnSpc>
            </a:pPr>
            <a:r>
              <a:rPr lang="zh-CN" altLang="en-US" sz="1800" dirty="0"/>
              <a:t>空外接圆：</a:t>
            </a:r>
            <a:r>
              <a:rPr lang="en-US" altLang="zh-CN" sz="1800" dirty="0"/>
              <a:t>Delaunay</a:t>
            </a:r>
            <a:r>
              <a:rPr lang="zh-CN" altLang="en-US" sz="1800" dirty="0"/>
              <a:t>三角剖分中任意三角形的外接圆内不包括其他结点。因此 </a:t>
            </a:r>
            <a:r>
              <a:rPr lang="en-US" altLang="zh-CN" sz="1800" dirty="0"/>
              <a:t>,</a:t>
            </a:r>
            <a:r>
              <a:rPr lang="zh-CN" altLang="en-US" sz="1800" dirty="0"/>
              <a:t>在各种二维三角剖分中 </a:t>
            </a:r>
            <a:r>
              <a:rPr lang="en-US" altLang="zh-CN" sz="1800" dirty="0"/>
              <a:t>,</a:t>
            </a:r>
            <a:r>
              <a:rPr lang="zh-CN" altLang="en-US" sz="1800" dirty="0"/>
              <a:t>只有 </a:t>
            </a:r>
            <a:r>
              <a:rPr lang="en-US" altLang="zh-CN" sz="1800" dirty="0"/>
              <a:t>Delaunay</a:t>
            </a:r>
            <a:r>
              <a:rPr lang="zh-CN" altLang="en-US" sz="1800" dirty="0"/>
              <a:t>三角剖分才同时满足全局和局部最优。</a:t>
            </a:r>
          </a:p>
          <a:p>
            <a:pPr>
              <a:lnSpc>
                <a:spcPct val="120000"/>
              </a:lnSpc>
            </a:pPr>
            <a:endParaRPr lang="zh-CN" altLang="en-US" sz="1800" dirty="0"/>
          </a:p>
          <a:p>
            <a:pPr>
              <a:lnSpc>
                <a:spcPct val="120000"/>
              </a:lnSpc>
            </a:pPr>
            <a:r>
              <a:rPr lang="en-US" altLang="zh-CN" sz="1800" dirty="0"/>
              <a:t>Delaunay</a:t>
            </a:r>
            <a:r>
              <a:rPr lang="zh-CN" altLang="en-US" sz="1800" dirty="0"/>
              <a:t>三角剖分优点：</a:t>
            </a:r>
          </a:p>
          <a:p>
            <a:pPr>
              <a:lnSpc>
                <a:spcPct val="120000"/>
              </a:lnSpc>
            </a:pPr>
            <a:r>
              <a:rPr lang="zh-CN" altLang="en-US" sz="1800" dirty="0"/>
              <a:t>最接近：以最近的三点组成三角形，且三角形各边皆不相交。</a:t>
            </a:r>
          </a:p>
          <a:p>
            <a:pPr>
              <a:lnSpc>
                <a:spcPct val="120000"/>
              </a:lnSpc>
            </a:pPr>
            <a:r>
              <a:rPr lang="zh-CN" altLang="en-US" sz="1800" dirty="0"/>
              <a:t>唯一性：不论从何处区域开始构建，最终结果唯一。</a:t>
            </a:r>
          </a:p>
          <a:p>
            <a:pPr>
              <a:lnSpc>
                <a:spcPct val="120000"/>
              </a:lnSpc>
            </a:pPr>
            <a:r>
              <a:rPr lang="zh-CN" altLang="en-US" sz="1800" dirty="0"/>
              <a:t>最优解：任意两个相邻三角形形成的凸四边形的对角线若可以互换</a:t>
            </a:r>
            <a:r>
              <a:rPr lang="en-US" altLang="zh-CN" sz="1800" dirty="0"/>
              <a:t>,</a:t>
            </a:r>
            <a:r>
              <a:rPr lang="zh-CN" altLang="en-US" sz="1800" dirty="0"/>
              <a:t>那么两个三角形六个内角中最小的角度不会变大。</a:t>
            </a:r>
          </a:p>
          <a:p>
            <a:pPr>
              <a:lnSpc>
                <a:spcPct val="120000"/>
              </a:lnSpc>
            </a:pPr>
            <a:r>
              <a:rPr lang="zh-CN" altLang="en-US" sz="1800" dirty="0"/>
              <a:t>最规则：若将三角网中的每个三角形的最小角进行升序排列，则</a:t>
            </a:r>
            <a:r>
              <a:rPr lang="en-US" altLang="zh-CN" sz="1800" dirty="0"/>
              <a:t>Delaunay</a:t>
            </a:r>
            <a:r>
              <a:rPr lang="zh-CN" altLang="en-US" sz="1800" dirty="0"/>
              <a:t>三角网的排列得到的数值最大。</a:t>
            </a:r>
          </a:p>
          <a:p>
            <a:pPr>
              <a:lnSpc>
                <a:spcPct val="120000"/>
              </a:lnSpc>
            </a:pPr>
            <a:r>
              <a:rPr lang="zh-CN" altLang="en-US" sz="1800" dirty="0"/>
              <a:t>区域性：新增、删除、移动某一个顶点时只会影响临近的三角形。</a:t>
            </a:r>
          </a:p>
          <a:p>
            <a:pPr>
              <a:lnSpc>
                <a:spcPct val="120000"/>
              </a:lnSpc>
            </a:pPr>
            <a:r>
              <a:rPr lang="zh-CN" altLang="en-US" sz="1800" dirty="0"/>
              <a:t>具有凸多边形的外壳：三角网最外层的边界形成一个凸多边形的外壳。</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Delauney</a:t>
            </a:r>
            <a:r>
              <a:rPr lang="zh-CN" altLang="en-US" dirty="0"/>
              <a:t>（德劳内）三角剖分</a:t>
            </a:r>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0800000">
            <a:off x="134167" y="1690688"/>
            <a:ext cx="3563157" cy="2672368"/>
          </a:xfr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163095" y="3531780"/>
            <a:ext cx="4190705" cy="3143028"/>
          </a:xfrm>
          <a:prstGeom prst="rect">
            <a:avLst/>
          </a:prstGeom>
        </p:spPr>
      </p:pic>
      <p:sp>
        <p:nvSpPr>
          <p:cNvPr id="8" name="箭头: 右 7"/>
          <p:cNvSpPr/>
          <p:nvPr/>
        </p:nvSpPr>
        <p:spPr>
          <a:xfrm rot="1205297">
            <a:off x="4003658" y="3563809"/>
            <a:ext cx="3259448" cy="750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572587" y="2787095"/>
            <a:ext cx="7165483" cy="369332"/>
          </a:xfrm>
          <a:prstGeom prst="rect">
            <a:avLst/>
          </a:prstGeom>
          <a:noFill/>
        </p:spPr>
        <p:txBody>
          <a:bodyPr wrap="square">
            <a:spAutoFit/>
          </a:bodyPr>
          <a:lstStyle/>
          <a:p>
            <a:r>
              <a:rPr lang="zh-CN" altLang="en-US" dirty="0"/>
              <a:t>Delaunay_result = delaunay(internal_point(:,1), internal_point(:,2));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上色</a:t>
            </a:r>
          </a:p>
        </p:txBody>
      </p:sp>
      <p:sp>
        <p:nvSpPr>
          <p:cNvPr id="3" name="内容占位符 2"/>
          <p:cNvSpPr>
            <a:spLocks noGrp="1"/>
          </p:cNvSpPr>
          <p:nvPr>
            <p:ph idx="1"/>
          </p:nvPr>
        </p:nvSpPr>
        <p:spPr>
          <a:xfrm>
            <a:off x="814589" y="1781112"/>
            <a:ext cx="10515600" cy="4351338"/>
          </a:xfrm>
        </p:spPr>
        <p:txBody>
          <a:bodyPr/>
          <a:lstStyle/>
          <a:p>
            <a:r>
              <a:rPr lang="zh-CN" altLang="en-US" dirty="0"/>
              <a:t>为简便起见，在这里我们采用了重心法取色，即三角剖分后每个三角形的重心在原图像上的颜色作为该三角形的颜色。</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070" y="3708646"/>
            <a:ext cx="4125531" cy="3094148"/>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0152" y="3451248"/>
            <a:ext cx="4481848" cy="3361386"/>
          </a:xfrm>
          <a:prstGeom prst="rect">
            <a:avLst/>
          </a:prstGeom>
        </p:spPr>
      </p:pic>
      <p:sp>
        <p:nvSpPr>
          <p:cNvPr id="10" name="箭头: 右 9"/>
          <p:cNvSpPr/>
          <p:nvPr/>
        </p:nvSpPr>
        <p:spPr>
          <a:xfrm>
            <a:off x="3908738" y="4752304"/>
            <a:ext cx="4327303" cy="864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stretch>
            <a:fillRect/>
          </a:stretch>
        </p:blipFill>
        <p:spPr>
          <a:xfrm>
            <a:off x="3821809" y="3956781"/>
            <a:ext cx="4906852" cy="70490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2561121-988C-D8BD-A612-8C3F8D97ED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3606924"/>
            <a:ext cx="2362200" cy="2028825"/>
          </a:xfrm>
        </p:spPr>
      </p:pic>
      <p:pic>
        <p:nvPicPr>
          <p:cNvPr id="7" name="图片 6">
            <a:extLst>
              <a:ext uri="{FF2B5EF4-FFF2-40B4-BE49-F238E27FC236}">
                <a16:creationId xmlns:a16="http://schemas.microsoft.com/office/drawing/2014/main" id="{E095475A-CC45-2E00-630D-0A334822E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2" name="标题 1">
            <a:extLst>
              <a:ext uri="{FF2B5EF4-FFF2-40B4-BE49-F238E27FC236}">
                <a16:creationId xmlns:a16="http://schemas.microsoft.com/office/drawing/2014/main" id="{0CF70E97-0342-55E6-EFF2-7B557408BA25}"/>
              </a:ext>
            </a:extLst>
          </p:cNvPr>
          <p:cNvSpPr>
            <a:spLocks noGrp="1"/>
          </p:cNvSpPr>
          <p:nvPr>
            <p:ph type="title"/>
          </p:nvPr>
        </p:nvSpPr>
        <p:spPr/>
        <p:txBody>
          <a:bodyPr/>
          <a:lstStyle/>
          <a:p>
            <a:r>
              <a:rPr lang="zh-CN" altLang="en-US" dirty="0"/>
              <a:t>最终结果</a:t>
            </a:r>
          </a:p>
        </p:txBody>
      </p:sp>
    </p:spTree>
    <p:extLst>
      <p:ext uri="{BB962C8B-B14F-4D97-AF65-F5344CB8AC3E}">
        <p14:creationId xmlns:p14="http://schemas.microsoft.com/office/powerpoint/2010/main" val="1158365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边缘检测</a:t>
            </a:r>
          </a:p>
        </p:txBody>
      </p:sp>
      <p:sp>
        <p:nvSpPr>
          <p:cNvPr id="3" name="内容占位符 2"/>
          <p:cNvSpPr>
            <a:spLocks noGrp="1"/>
          </p:cNvSpPr>
          <p:nvPr>
            <p:ph idx="1"/>
          </p:nvPr>
        </p:nvSpPr>
        <p:spPr/>
        <p:txBody>
          <a:bodyPr/>
          <a:lstStyle/>
          <a:p>
            <a:endParaRPr lang="zh-CN" altLang="en-US"/>
          </a:p>
        </p:txBody>
      </p:sp>
      <p:pic>
        <p:nvPicPr>
          <p:cNvPr id="4" name="图片 3" descr="截屏2022-05-26 20.50.05"/>
          <p:cNvPicPr>
            <a:picLocks noChangeAspect="1"/>
          </p:cNvPicPr>
          <p:nvPr/>
        </p:nvPicPr>
        <p:blipFill>
          <a:blip r:embed="rId2"/>
          <a:stretch>
            <a:fillRect/>
          </a:stretch>
        </p:blipFill>
        <p:spPr>
          <a:xfrm>
            <a:off x="187960" y="1826260"/>
            <a:ext cx="5837555" cy="4351020"/>
          </a:xfrm>
          <a:prstGeom prst="rect">
            <a:avLst/>
          </a:prstGeom>
        </p:spPr>
      </p:pic>
      <p:sp>
        <p:nvSpPr>
          <p:cNvPr id="5" name="文本框 4"/>
          <p:cNvSpPr txBox="1"/>
          <p:nvPr/>
        </p:nvSpPr>
        <p:spPr>
          <a:xfrm>
            <a:off x="1087120" y="6256020"/>
            <a:ext cx="4472940" cy="583565"/>
          </a:xfrm>
          <a:prstGeom prst="rect">
            <a:avLst/>
          </a:prstGeom>
          <a:noFill/>
        </p:spPr>
        <p:txBody>
          <a:bodyPr wrap="square" rtlCol="0">
            <a:spAutoFit/>
          </a:bodyPr>
          <a:lstStyle/>
          <a:p>
            <a:r>
              <a:rPr lang="zh-CN" altLang="en-US" sz="2400"/>
              <a:t>基于</a:t>
            </a:r>
            <a:r>
              <a:rPr lang="zh-CN" altLang="en-US" sz="3200"/>
              <a:t>无人机</a:t>
            </a:r>
            <a:r>
              <a:rPr lang="zh-CN" altLang="en-US" sz="2400"/>
              <a:t>的起重机金属检伤</a:t>
            </a:r>
          </a:p>
        </p:txBody>
      </p:sp>
      <p:pic>
        <p:nvPicPr>
          <p:cNvPr id="6" name="图片 5" descr="截屏2022-05-26 20.51.24"/>
          <p:cNvPicPr>
            <a:picLocks noChangeAspect="1"/>
          </p:cNvPicPr>
          <p:nvPr/>
        </p:nvPicPr>
        <p:blipFill>
          <a:blip r:embed="rId3"/>
          <a:stretch>
            <a:fillRect/>
          </a:stretch>
        </p:blipFill>
        <p:spPr>
          <a:xfrm>
            <a:off x="6025515" y="2173605"/>
            <a:ext cx="5932170" cy="3655060"/>
          </a:xfrm>
          <a:prstGeom prst="rect">
            <a:avLst/>
          </a:prstGeom>
        </p:spPr>
      </p:pic>
      <p:sp>
        <p:nvSpPr>
          <p:cNvPr id="7" name="文本框 6"/>
          <p:cNvSpPr txBox="1"/>
          <p:nvPr/>
        </p:nvSpPr>
        <p:spPr>
          <a:xfrm>
            <a:off x="8442960" y="6177280"/>
            <a:ext cx="1605280" cy="521970"/>
          </a:xfrm>
          <a:prstGeom prst="rect">
            <a:avLst/>
          </a:prstGeom>
          <a:noFill/>
        </p:spPr>
        <p:txBody>
          <a:bodyPr wrap="none" rtlCol="0">
            <a:spAutoFit/>
          </a:bodyPr>
          <a:lstStyle/>
          <a:p>
            <a:r>
              <a:rPr lang="zh-CN" altLang="en-US" sz="2800"/>
              <a:t>运动追踪</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人脸识别</a:t>
            </a:r>
          </a:p>
        </p:txBody>
      </p:sp>
      <p:sp>
        <p:nvSpPr>
          <p:cNvPr id="3" name="内容占位符 2"/>
          <p:cNvSpPr>
            <a:spLocks noGrp="1"/>
          </p:cNvSpPr>
          <p:nvPr>
            <p:ph idx="1"/>
          </p:nvPr>
        </p:nvSpPr>
        <p:spPr/>
        <p:txBody>
          <a:bodyPr/>
          <a:lstStyle/>
          <a:p>
            <a:endParaRPr lang="zh-CN" altLang="en-US"/>
          </a:p>
        </p:txBody>
      </p:sp>
      <p:pic>
        <p:nvPicPr>
          <p:cNvPr id="4" name="图片 3" descr="截屏2022-05-26 21.35.51"/>
          <p:cNvPicPr>
            <a:picLocks noChangeAspect="1"/>
          </p:cNvPicPr>
          <p:nvPr/>
        </p:nvPicPr>
        <p:blipFill>
          <a:blip r:embed="rId2"/>
          <a:stretch>
            <a:fillRect/>
          </a:stretch>
        </p:blipFill>
        <p:spPr>
          <a:xfrm>
            <a:off x="838200" y="1559560"/>
            <a:ext cx="10058400" cy="40119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043" y="0"/>
            <a:ext cx="4351338" cy="4351338"/>
          </a:xfr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911" y="2629694"/>
            <a:ext cx="7384089" cy="4351338"/>
          </a:xfrm>
          <a:prstGeom prst="rect">
            <a:avLst/>
          </a:prstGeom>
        </p:spPr>
      </p:pic>
      <p:sp>
        <p:nvSpPr>
          <p:cNvPr id="8" name="文本框 7"/>
          <p:cNvSpPr txBox="1"/>
          <p:nvPr/>
        </p:nvSpPr>
        <p:spPr>
          <a:xfrm>
            <a:off x="4628430" y="276726"/>
            <a:ext cx="7384089" cy="1754326"/>
          </a:xfrm>
          <a:prstGeom prst="rect">
            <a:avLst/>
          </a:prstGeom>
          <a:noFill/>
        </p:spPr>
        <p:txBody>
          <a:bodyPr wrap="square" rtlCol="0">
            <a:spAutoFit/>
          </a:bodyPr>
          <a:lstStyle/>
          <a:p>
            <a:r>
              <a:rPr lang="en-US" altLang="zh-CN" sz="3600" b="0" i="0" dirty="0">
                <a:solidFill>
                  <a:srgbClr val="333333"/>
                </a:solidFill>
                <a:effectLst/>
                <a:latin typeface="Helvetica Neue" panose="02000503000000020004"/>
              </a:rPr>
              <a:t>low poly</a:t>
            </a:r>
            <a:r>
              <a:rPr lang="zh-CN" altLang="en-US" sz="3600" b="0" i="0" dirty="0">
                <a:solidFill>
                  <a:srgbClr val="333333"/>
                </a:solidFill>
                <a:effectLst/>
                <a:latin typeface="Helvetica Neue" panose="02000503000000020004"/>
              </a:rPr>
              <a:t>实际是把多色图片元素，用三角形分割，每个小三角形的颜色，取自原多色元素的相应位置。</a:t>
            </a:r>
            <a:endParaRPr lang="zh-CN" altLang="en-US" sz="3600" dirty="0"/>
          </a:p>
        </p:txBody>
      </p: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5031" b="5031"/>
          <a:stretch>
            <a:fillRect/>
          </a:stretch>
        </p:blipFill>
        <p:spPr>
          <a:xfrm>
            <a:off x="1090153" y="3882900"/>
            <a:ext cx="3717758" cy="30981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人脸融合</a:t>
            </a:r>
          </a:p>
        </p:txBody>
      </p:sp>
      <p:sp>
        <p:nvSpPr>
          <p:cNvPr id="3" name="内容占位符 2"/>
          <p:cNvSpPr>
            <a:spLocks noGrp="1"/>
          </p:cNvSpPr>
          <p:nvPr>
            <p:ph idx="1"/>
          </p:nvPr>
        </p:nvSpPr>
        <p:spPr/>
        <p:txBody>
          <a:bodyPr/>
          <a:lstStyle/>
          <a:p>
            <a:endParaRPr lang="zh-CN" altLang="en-US"/>
          </a:p>
        </p:txBody>
      </p:sp>
      <p:pic>
        <p:nvPicPr>
          <p:cNvPr id="4" name="图片 3" descr="截屏2022-05-26 21.38.24"/>
          <p:cNvPicPr>
            <a:picLocks noChangeAspect="1"/>
          </p:cNvPicPr>
          <p:nvPr/>
        </p:nvPicPr>
        <p:blipFill>
          <a:blip r:embed="rId2"/>
          <a:stretch>
            <a:fillRect/>
          </a:stretch>
        </p:blipFill>
        <p:spPr>
          <a:xfrm>
            <a:off x="90170" y="1662430"/>
            <a:ext cx="6716395" cy="4514850"/>
          </a:xfrm>
          <a:prstGeom prst="rect">
            <a:avLst/>
          </a:prstGeom>
        </p:spPr>
      </p:pic>
      <p:pic>
        <p:nvPicPr>
          <p:cNvPr id="5" name="图片 4" descr="截屏2022-05-26 21.39.27"/>
          <p:cNvPicPr>
            <a:picLocks noChangeAspect="1"/>
          </p:cNvPicPr>
          <p:nvPr/>
        </p:nvPicPr>
        <p:blipFill>
          <a:blip r:embed="rId3"/>
          <a:stretch>
            <a:fillRect/>
          </a:stretch>
        </p:blipFill>
        <p:spPr>
          <a:xfrm>
            <a:off x="6590030" y="669925"/>
            <a:ext cx="5478780" cy="55181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更多。。。</a:t>
            </a:r>
          </a:p>
        </p:txBody>
      </p:sp>
      <p:sp>
        <p:nvSpPr>
          <p:cNvPr id="3" name="内容占位符 2"/>
          <p:cNvSpPr>
            <a:spLocks noGrp="1"/>
          </p:cNvSpPr>
          <p:nvPr>
            <p:ph idx="1"/>
          </p:nvPr>
        </p:nvSpPr>
        <p:spPr>
          <a:xfrm>
            <a:off x="2155825" y="2359660"/>
            <a:ext cx="10515600" cy="4351338"/>
          </a:xfrm>
        </p:spPr>
        <p:txBody>
          <a:bodyPr/>
          <a:lstStyle/>
          <a:p>
            <a:r>
              <a:rPr lang="zh-CN" altLang="en-US" sz="4800"/>
              <a:t>苹果和橘子的嫁接。</a:t>
            </a:r>
          </a:p>
          <a:p>
            <a:r>
              <a:rPr lang="zh-CN" altLang="en-US" sz="4800"/>
              <a:t>动物杂交。</a:t>
            </a:r>
          </a:p>
          <a:p>
            <a:r>
              <a:rPr lang="zh-CN" altLang="en-US" sz="4800"/>
              <a:t>子女面部预测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08C1A-16EF-B970-D82E-F9E8A9906F50}"/>
              </a:ext>
            </a:extLst>
          </p:cNvPr>
          <p:cNvSpPr>
            <a:spLocks noGrp="1"/>
          </p:cNvSpPr>
          <p:nvPr>
            <p:ph type="title"/>
          </p:nvPr>
        </p:nvSpPr>
        <p:spPr/>
        <p:txBody>
          <a:bodyPr/>
          <a:lstStyle/>
          <a:p>
            <a:r>
              <a:rPr lang="zh-CN" altLang="en-US" dirty="0"/>
              <a:t>引用</a:t>
            </a:r>
          </a:p>
        </p:txBody>
      </p:sp>
      <p:sp>
        <p:nvSpPr>
          <p:cNvPr id="3" name="内容占位符 2">
            <a:extLst>
              <a:ext uri="{FF2B5EF4-FFF2-40B4-BE49-F238E27FC236}">
                <a16:creationId xmlns:a16="http://schemas.microsoft.com/office/drawing/2014/main" id="{390F7F0B-E138-32E9-7380-BED29BF0BEFE}"/>
              </a:ext>
            </a:extLst>
          </p:cNvPr>
          <p:cNvSpPr>
            <a:spLocks noGrp="1"/>
          </p:cNvSpPr>
          <p:nvPr>
            <p:ph idx="1"/>
          </p:nvPr>
        </p:nvSpPr>
        <p:spPr>
          <a:xfrm>
            <a:off x="521594" y="1815921"/>
            <a:ext cx="10832206" cy="4361042"/>
          </a:xfrm>
        </p:spPr>
        <p:txBody>
          <a:bodyPr>
            <a:normAutofit fontScale="55000" lnSpcReduction="20000"/>
          </a:bodyPr>
          <a:lstStyle/>
          <a:p>
            <a:r>
              <a:rPr lang="zh-CN" altLang="en-US" dirty="0"/>
              <a:t>泊松圆盘采样</a:t>
            </a:r>
          </a:p>
          <a:p>
            <a:r>
              <a:rPr lang="en-GB" altLang="zh-CN" dirty="0"/>
              <a:t>http://devmag.org.za/2009/05/03/poisson-disk-sampling/</a:t>
            </a:r>
          </a:p>
          <a:p>
            <a:r>
              <a:rPr lang="en-GB" altLang="zh-CN" dirty="0"/>
              <a:t>https://www.cs.ubc.ca/~rbridson/docs/bridson-siggraph07-poissondisk.pdf</a:t>
            </a:r>
          </a:p>
          <a:p>
            <a:r>
              <a:rPr lang="en-GB" altLang="zh-CN" dirty="0"/>
              <a:t>low-poly</a:t>
            </a:r>
            <a:r>
              <a:rPr lang="zh-CN" altLang="en-US" dirty="0"/>
              <a:t>的一些原理</a:t>
            </a:r>
          </a:p>
          <a:p>
            <a:r>
              <a:rPr lang="en-GB" altLang="zh-CN" dirty="0"/>
              <a:t>https://zhuanlan.zhihu.com/p/44778568</a:t>
            </a:r>
          </a:p>
          <a:p>
            <a:r>
              <a:rPr lang="en-GB" altLang="zh-CN" dirty="0"/>
              <a:t>https://zhuanlan.zhihu.com/p/35088377</a:t>
            </a:r>
          </a:p>
          <a:p>
            <a:r>
              <a:rPr lang="zh-CN" altLang="en-US" dirty="0"/>
              <a:t>三角剖分</a:t>
            </a:r>
          </a:p>
          <a:p>
            <a:r>
              <a:rPr lang="en-GB" altLang="zh-CN" dirty="0"/>
              <a:t>https://www.cnblogs.com/zhiyishou/p/4430017.html</a:t>
            </a:r>
          </a:p>
          <a:p>
            <a:r>
              <a:rPr lang="en-GB" altLang="zh-CN" dirty="0"/>
              <a:t>http://paulbourke.net/papers/triangulate/</a:t>
            </a:r>
          </a:p>
          <a:p>
            <a:r>
              <a:rPr lang="zh-CN" altLang="en-US" dirty="0"/>
              <a:t>边缘检测算子</a:t>
            </a:r>
          </a:p>
          <a:p>
            <a:r>
              <a:rPr lang="en-GB" altLang="zh-CN" dirty="0"/>
              <a:t>https://blog.csdn.net/baiduwaimai/article/details/114830390</a:t>
            </a:r>
          </a:p>
          <a:p>
            <a:r>
              <a:rPr lang="en-GB" altLang="zh-CN" dirty="0"/>
              <a:t>canny</a:t>
            </a:r>
            <a:r>
              <a:rPr lang="zh-CN" altLang="en-US" dirty="0"/>
              <a:t>算子</a:t>
            </a:r>
          </a:p>
          <a:p>
            <a:r>
              <a:rPr lang="en-GB" altLang="zh-CN" dirty="0"/>
              <a:t>https://blog.csdn.net/baiduwaimai/article/details/107294922?spm=1001.2014.3001.5501</a:t>
            </a:r>
          </a:p>
          <a:p>
            <a:r>
              <a:rPr lang="zh-CN" altLang="en-US" dirty="0"/>
              <a:t>算法可视化</a:t>
            </a:r>
          </a:p>
          <a:p>
            <a:r>
              <a:rPr lang="en-GB" altLang="zh-CN" dirty="0"/>
              <a:t>https://bost.ocks.org/mike/algorithms/</a:t>
            </a:r>
            <a:endParaRPr lang="zh-CN" altLang="en-US" dirty="0"/>
          </a:p>
        </p:txBody>
      </p:sp>
    </p:spTree>
    <p:extLst>
      <p:ext uri="{BB962C8B-B14F-4D97-AF65-F5344CB8AC3E}">
        <p14:creationId xmlns:p14="http://schemas.microsoft.com/office/powerpoint/2010/main" val="55596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447313" y="4127679"/>
            <a:ext cx="8872778" cy="1861370"/>
          </a:xfrm>
          <a:prstGeom prst="rect">
            <a:avLst/>
          </a:prstGeom>
        </p:spPr>
      </p:pic>
      <p:pic>
        <p:nvPicPr>
          <p:cNvPr id="7" name="图片 6"/>
          <p:cNvPicPr>
            <a:picLocks noChangeAspect="1"/>
          </p:cNvPicPr>
          <p:nvPr/>
        </p:nvPicPr>
        <p:blipFill>
          <a:blip r:embed="rId3"/>
          <a:stretch>
            <a:fillRect/>
          </a:stretch>
        </p:blipFill>
        <p:spPr>
          <a:xfrm>
            <a:off x="1694030" y="1416676"/>
            <a:ext cx="8803939" cy="2125856"/>
          </a:xfrm>
          <a:prstGeom prst="rect">
            <a:avLst/>
          </a:prstGeom>
        </p:spPr>
      </p:pic>
      <p:sp>
        <p:nvSpPr>
          <p:cNvPr id="8" name="文本框 7"/>
          <p:cNvSpPr txBox="1"/>
          <p:nvPr/>
        </p:nvSpPr>
        <p:spPr>
          <a:xfrm>
            <a:off x="2152459" y="569919"/>
            <a:ext cx="8345510" cy="523220"/>
          </a:xfrm>
          <a:prstGeom prst="rect">
            <a:avLst/>
          </a:prstGeom>
          <a:noFill/>
        </p:spPr>
        <p:txBody>
          <a:bodyPr wrap="square" rtlCol="0">
            <a:spAutoFit/>
          </a:bodyPr>
          <a:lstStyle/>
          <a:p>
            <a:r>
              <a:rPr lang="zh-CN" altLang="en-US" sz="2800" dirty="0"/>
              <a:t>该</a:t>
            </a:r>
            <a:r>
              <a:rPr lang="en-US" altLang="zh-CN" sz="2800" dirty="0"/>
              <a:t>project</a:t>
            </a:r>
            <a:r>
              <a:rPr lang="zh-CN" altLang="en-US" sz="2800" dirty="0"/>
              <a:t>主要是对这两篇论文的</a:t>
            </a:r>
            <a:r>
              <a:rPr lang="en-US" altLang="zh-CN" sz="2800" dirty="0"/>
              <a:t>MATLAB</a:t>
            </a:r>
            <a:r>
              <a:rPr lang="zh-CN" altLang="en-US" sz="2800" dirty="0"/>
              <a:t>复现</a:t>
            </a:r>
          </a:p>
        </p:txBody>
      </p:sp>
      <p:sp>
        <p:nvSpPr>
          <p:cNvPr id="2" name="文本框 1">
            <a:extLst>
              <a:ext uri="{FF2B5EF4-FFF2-40B4-BE49-F238E27FC236}">
                <a16:creationId xmlns:a16="http://schemas.microsoft.com/office/drawing/2014/main" id="{2E7EFD2B-615B-07E3-584A-DE705AF8489D}"/>
              </a:ext>
            </a:extLst>
          </p:cNvPr>
          <p:cNvSpPr txBox="1"/>
          <p:nvPr/>
        </p:nvSpPr>
        <p:spPr>
          <a:xfrm>
            <a:off x="2152459" y="3244334"/>
            <a:ext cx="7410104" cy="369332"/>
          </a:xfrm>
          <a:prstGeom prst="rect">
            <a:avLst/>
          </a:prstGeom>
          <a:noFill/>
        </p:spPr>
        <p:txBody>
          <a:bodyPr wrap="square" rtlCol="0">
            <a:spAutoFit/>
          </a:bodyPr>
          <a:lstStyle/>
          <a:p>
            <a:r>
              <a:rPr lang="en-US" altLang="zh-CN" dirty="0">
                <a:hlinkClick r:id="rId4"/>
              </a:rPr>
              <a:t>Artistic Low Poly rendering for images | SpringerLink</a:t>
            </a:r>
            <a:endParaRPr lang="zh-CN" altLang="en-US" dirty="0"/>
          </a:p>
        </p:txBody>
      </p:sp>
      <p:sp>
        <p:nvSpPr>
          <p:cNvPr id="3" name="文本框 2">
            <a:extLst>
              <a:ext uri="{FF2B5EF4-FFF2-40B4-BE49-F238E27FC236}">
                <a16:creationId xmlns:a16="http://schemas.microsoft.com/office/drawing/2014/main" id="{A47E4D20-18CC-0791-E762-EE1D67AFF6BC}"/>
              </a:ext>
            </a:extLst>
          </p:cNvPr>
          <p:cNvSpPr txBox="1"/>
          <p:nvPr/>
        </p:nvSpPr>
        <p:spPr>
          <a:xfrm>
            <a:off x="1495021" y="5989049"/>
            <a:ext cx="9201955" cy="369332"/>
          </a:xfrm>
          <a:prstGeom prst="rect">
            <a:avLst/>
          </a:prstGeom>
          <a:noFill/>
        </p:spPr>
        <p:txBody>
          <a:bodyPr wrap="square" rtlCol="0">
            <a:spAutoFit/>
          </a:bodyPr>
          <a:lstStyle/>
          <a:p>
            <a:r>
              <a:rPr lang="en-US" altLang="zh-CN" dirty="0">
                <a:hlinkClick r:id="rId5"/>
              </a:rPr>
              <a:t>Low-poly style image and video processing | IEEE Conference Publication | IEEE Xplore</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730" y="1006184"/>
            <a:ext cx="9749452" cy="4845631"/>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8620"/>
            <a:ext cx="10515600" cy="1325563"/>
          </a:xfrm>
        </p:spPr>
        <p:txBody>
          <a:bodyPr/>
          <a:lstStyle/>
          <a:p>
            <a:r>
              <a:rPr lang="zh-CN" altLang="en-US" dirty="0"/>
              <a:t>图片灰度化</a:t>
            </a:r>
          </a:p>
        </p:txBody>
      </p:sp>
      <p:sp>
        <p:nvSpPr>
          <p:cNvPr id="3" name="内容占位符 2"/>
          <p:cNvSpPr>
            <a:spLocks noGrp="1"/>
          </p:cNvSpPr>
          <p:nvPr>
            <p:ph idx="1"/>
          </p:nvPr>
        </p:nvSpPr>
        <p:spPr>
          <a:xfrm>
            <a:off x="838200" y="1394183"/>
            <a:ext cx="10515600" cy="4351338"/>
          </a:xfrm>
        </p:spPr>
        <p:txBody>
          <a:bodyPr/>
          <a:lstStyle/>
          <a:p>
            <a:r>
              <a:rPr lang="zh-CN" altLang="en-US" b="0" i="0" dirty="0">
                <a:solidFill>
                  <a:srgbClr val="333333"/>
                </a:solidFill>
                <a:effectLst/>
                <a:latin typeface="Arial" panose="020B0604020202090204" pitchFamily="34" charset="0"/>
              </a:rPr>
              <a:t>彩色图片的信息含量过大</a:t>
            </a:r>
            <a:r>
              <a:rPr lang="zh-CN" altLang="en-US" dirty="0">
                <a:solidFill>
                  <a:srgbClr val="333333"/>
                </a:solidFill>
                <a:latin typeface="Arial" panose="020B0604020202090204" pitchFamily="34" charset="0"/>
              </a:rPr>
              <a:t>，</a:t>
            </a:r>
            <a:r>
              <a:rPr lang="zh-CN" altLang="en-US" b="0" i="0" dirty="0">
                <a:solidFill>
                  <a:srgbClr val="333333"/>
                </a:solidFill>
                <a:effectLst/>
                <a:latin typeface="Arial" panose="020B0604020202090204" pitchFamily="34" charset="0"/>
              </a:rPr>
              <a:t>而进行图片识别时</a:t>
            </a:r>
            <a:r>
              <a:rPr lang="zh-CN" altLang="en-US" dirty="0">
                <a:solidFill>
                  <a:srgbClr val="333333"/>
                </a:solidFill>
                <a:latin typeface="Arial" panose="020B0604020202090204" pitchFamily="34" charset="0"/>
              </a:rPr>
              <a:t>，</a:t>
            </a:r>
            <a:r>
              <a:rPr lang="zh-CN" altLang="en-US" b="0" i="0" dirty="0">
                <a:solidFill>
                  <a:srgbClr val="333333"/>
                </a:solidFill>
                <a:effectLst/>
                <a:latin typeface="Arial" panose="020B0604020202090204" pitchFamily="34" charset="0"/>
              </a:rPr>
              <a:t>其实只需要使用灰度图像里的信息就足够了</a:t>
            </a:r>
            <a:r>
              <a:rPr lang="zh-CN" altLang="en-US" dirty="0">
                <a:solidFill>
                  <a:srgbClr val="333333"/>
                </a:solidFill>
                <a:latin typeface="Arial" panose="020B0604020202090204" pitchFamily="34" charset="0"/>
              </a:rPr>
              <a:t>，</a:t>
            </a:r>
            <a:r>
              <a:rPr lang="zh-CN" altLang="en-US" b="1" i="0" dirty="0">
                <a:solidFill>
                  <a:srgbClr val="222222"/>
                </a:solidFill>
                <a:effectLst/>
                <a:latin typeface="Arial" panose="020B0604020202090204" pitchFamily="34" charset="0"/>
              </a:rPr>
              <a:t>所以图像灰度化的目的就是为了提高运算速度</a:t>
            </a:r>
            <a:r>
              <a:rPr lang="zh-CN" altLang="en-US" b="1" dirty="0">
                <a:solidFill>
                  <a:srgbClr val="222222"/>
                </a:solidFill>
                <a:latin typeface="Arial" panose="020B0604020202090204" pitchFamily="34" charset="0"/>
              </a:rPr>
              <a:t>。</a:t>
            </a:r>
            <a:endParaRPr lang="en-US" altLang="zh-CN" b="1" dirty="0">
              <a:solidFill>
                <a:srgbClr val="222222"/>
              </a:solidFill>
              <a:latin typeface="Arial" panose="020B0604020202090204" pitchFamily="34" charset="0"/>
            </a:endParaRPr>
          </a:p>
          <a:p>
            <a:r>
              <a:rPr lang="zh-CN" altLang="en-US" dirty="0">
                <a:solidFill>
                  <a:srgbClr val="222222"/>
                </a:solidFill>
                <a:latin typeface="Arial" panose="020B0604020202090204" pitchFamily="34" charset="0"/>
              </a:rPr>
              <a:t>除此以外，还有减少彩色图片中噪声的影响的效果。</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007" y="4552753"/>
            <a:ext cx="2362200" cy="2028825"/>
          </a:xfrm>
          <a:prstGeom prst="rect">
            <a:avLst/>
          </a:prstGeom>
        </p:spPr>
      </p:pic>
      <p:sp>
        <p:nvSpPr>
          <p:cNvPr id="8" name="箭头: 右 7"/>
          <p:cNvSpPr/>
          <p:nvPr/>
        </p:nvSpPr>
        <p:spPr>
          <a:xfrm>
            <a:off x="3807543" y="5567165"/>
            <a:ext cx="4426403" cy="1208210"/>
          </a:xfrm>
          <a:prstGeom prst="rightArrow">
            <a:avLst>
              <a:gd name="adj1" fmla="val 50000"/>
              <a:gd name="adj2" fmla="val 494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486" y="4430354"/>
            <a:ext cx="2381250" cy="2066925"/>
          </a:xfrm>
          <a:prstGeom prst="rect">
            <a:avLst/>
          </a:prstGeom>
        </p:spPr>
      </p:pic>
      <p:pic>
        <p:nvPicPr>
          <p:cNvPr id="14" name="图片 13"/>
          <p:cNvPicPr>
            <a:picLocks noChangeAspect="1"/>
          </p:cNvPicPr>
          <p:nvPr/>
        </p:nvPicPr>
        <p:blipFill>
          <a:blip r:embed="rId4"/>
          <a:stretch>
            <a:fillRect/>
          </a:stretch>
        </p:blipFill>
        <p:spPr>
          <a:xfrm>
            <a:off x="3761335" y="3238237"/>
            <a:ext cx="4669330" cy="23842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3124" y="210578"/>
            <a:ext cx="10515600" cy="1325563"/>
          </a:xfrm>
        </p:spPr>
        <p:txBody>
          <a:bodyPr/>
          <a:lstStyle/>
          <a:p>
            <a:r>
              <a:rPr lang="zh-CN" altLang="en-US" dirty="0"/>
              <a:t>边缘检测</a:t>
            </a:r>
          </a:p>
        </p:txBody>
      </p:sp>
      <p:sp>
        <p:nvSpPr>
          <p:cNvPr id="3" name="内容占位符 2"/>
          <p:cNvSpPr>
            <a:spLocks noGrp="1"/>
          </p:cNvSpPr>
          <p:nvPr>
            <p:ph idx="1"/>
          </p:nvPr>
        </p:nvSpPr>
        <p:spPr>
          <a:xfrm>
            <a:off x="793124" y="1460416"/>
            <a:ext cx="10515600" cy="4351338"/>
          </a:xfrm>
        </p:spPr>
        <p:txBody>
          <a:bodyPr/>
          <a:lstStyle/>
          <a:p>
            <a:r>
              <a:rPr lang="zh-CN" altLang="en-US" b="0" i="0" dirty="0">
                <a:solidFill>
                  <a:srgbClr val="333333"/>
                </a:solidFill>
                <a:effectLst/>
                <a:latin typeface="Helvetica Neue" panose="02000503000000020004"/>
              </a:rPr>
              <a:t>边缘检测是根据灰度突变来分割图像的一种常用方法。</a:t>
            </a:r>
            <a:endParaRPr lang="en-US" altLang="zh-CN" b="0" i="0" dirty="0">
              <a:solidFill>
                <a:srgbClr val="333333"/>
              </a:solidFill>
              <a:effectLst/>
              <a:latin typeface="Helvetica Neue" panose="02000503000000020004"/>
            </a:endParaRPr>
          </a:p>
          <a:p>
            <a:r>
              <a:rPr lang="zh-CN" altLang="en-US" dirty="0">
                <a:solidFill>
                  <a:srgbClr val="333333"/>
                </a:solidFill>
                <a:latin typeface="Helvetica Neue" panose="02000503000000020004"/>
              </a:rPr>
              <a:t>边缘模型可以根据灰度剖面大致分成以下三类。计算机生成的图像中会出现台阶边缘，但是实际图像会因噪声模糊而常为斜坡边缘。</a:t>
            </a:r>
            <a:endParaRPr lang="en-US" altLang="zh-CN" dirty="0">
              <a:solidFill>
                <a:srgbClr val="333333"/>
              </a:solidFill>
              <a:latin typeface="Helvetica Neue" panose="02000503000000020004"/>
            </a:endParaRPr>
          </a:p>
          <a:p>
            <a:r>
              <a:rPr lang="zh-CN" altLang="en-US" b="0" i="0" dirty="0">
                <a:solidFill>
                  <a:srgbClr val="333333"/>
                </a:solidFill>
                <a:effectLst/>
                <a:latin typeface="Helvetica Neue" panose="02000503000000020004"/>
              </a:rPr>
              <a:t>这也是不选用</a:t>
            </a:r>
            <a:r>
              <a:rPr lang="en-US" altLang="zh-CN" b="0" i="0" dirty="0">
                <a:solidFill>
                  <a:srgbClr val="333333"/>
                </a:solidFill>
                <a:effectLst/>
                <a:latin typeface="Helvetica Neue" panose="02000503000000020004"/>
              </a:rPr>
              <a:t>MATLAB</a:t>
            </a:r>
            <a:r>
              <a:rPr lang="zh-CN" altLang="en-US" b="0" i="0" dirty="0">
                <a:solidFill>
                  <a:srgbClr val="333333"/>
                </a:solidFill>
                <a:effectLst/>
                <a:latin typeface="Helvetica Neue" panose="02000503000000020004"/>
              </a:rPr>
              <a:t>自带的</a:t>
            </a:r>
            <a:r>
              <a:rPr lang="en-US" altLang="zh-CN" b="0" i="0" dirty="0">
                <a:solidFill>
                  <a:srgbClr val="333333"/>
                </a:solidFill>
                <a:effectLst/>
                <a:latin typeface="Helvetica Neue" panose="02000503000000020004"/>
              </a:rPr>
              <a:t>edge()</a:t>
            </a:r>
            <a:r>
              <a:rPr lang="zh-CN" altLang="en-US" b="0" i="0" dirty="0">
                <a:solidFill>
                  <a:srgbClr val="333333"/>
                </a:solidFill>
                <a:effectLst/>
                <a:latin typeface="Helvetica Neue" panose="02000503000000020004"/>
              </a:rPr>
              <a:t>和</a:t>
            </a:r>
            <a:r>
              <a:rPr lang="en-US" altLang="zh-CN" b="0" i="0" dirty="0" err="1">
                <a:solidFill>
                  <a:srgbClr val="333333"/>
                </a:solidFill>
                <a:effectLst/>
                <a:latin typeface="Helvetica Neue" panose="02000503000000020004"/>
              </a:rPr>
              <a:t>imfilter</a:t>
            </a:r>
            <a:r>
              <a:rPr lang="en-US" altLang="zh-CN" dirty="0">
                <a:solidFill>
                  <a:srgbClr val="333333"/>
                </a:solidFill>
                <a:latin typeface="Helvetica Neue" panose="02000503000000020004"/>
              </a:rPr>
              <a:t>()</a:t>
            </a:r>
            <a:r>
              <a:rPr lang="zh-CN" altLang="en-US" dirty="0">
                <a:solidFill>
                  <a:srgbClr val="333333"/>
                </a:solidFill>
                <a:latin typeface="Helvetica Neue" panose="02000503000000020004"/>
              </a:rPr>
              <a:t>函数的原因。这两个返回的是</a:t>
            </a:r>
            <a:r>
              <a:rPr lang="en-US" altLang="zh-CN" dirty="0">
                <a:solidFill>
                  <a:srgbClr val="333333"/>
                </a:solidFill>
                <a:latin typeface="Helvetica Neue" panose="02000503000000020004"/>
              </a:rPr>
              <a:t>01</a:t>
            </a:r>
            <a:r>
              <a:rPr lang="zh-CN" altLang="en-US" dirty="0">
                <a:solidFill>
                  <a:srgbClr val="333333"/>
                </a:solidFill>
                <a:latin typeface="Helvetica Neue" panose="02000503000000020004"/>
              </a:rPr>
              <a:t>矩阵，不是灰度矩阵，不方便对细节做处理。</a:t>
            </a:r>
            <a:endParaRPr lang="en-US" altLang="zh-CN" b="0" i="0" dirty="0">
              <a:solidFill>
                <a:srgbClr val="333333"/>
              </a:solidFill>
              <a:effectLst/>
              <a:latin typeface="Helvetica Neue" panose="02000503000000020004"/>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349" y="4617327"/>
            <a:ext cx="2438400" cy="181927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697" y="4645901"/>
            <a:ext cx="2524125" cy="1762125"/>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4770" y="4588751"/>
            <a:ext cx="2609850" cy="1819275"/>
          </a:xfrm>
          <a:prstGeom prst="rect">
            <a:avLst/>
          </a:prstGeom>
        </p:spPr>
      </p:pic>
      <p:sp>
        <p:nvSpPr>
          <p:cNvPr id="13" name="文本框 12"/>
          <p:cNvSpPr txBox="1"/>
          <p:nvPr/>
        </p:nvSpPr>
        <p:spPr>
          <a:xfrm>
            <a:off x="1056349" y="6446646"/>
            <a:ext cx="2438400" cy="369332"/>
          </a:xfrm>
          <a:prstGeom prst="rect">
            <a:avLst/>
          </a:prstGeom>
          <a:noFill/>
        </p:spPr>
        <p:txBody>
          <a:bodyPr wrap="square" rtlCol="0">
            <a:spAutoFit/>
          </a:bodyPr>
          <a:lstStyle/>
          <a:p>
            <a:pPr algn="ctr"/>
            <a:r>
              <a:rPr lang="zh-CN" altLang="en-US" dirty="0"/>
              <a:t>台阶模型</a:t>
            </a:r>
          </a:p>
        </p:txBody>
      </p:sp>
      <p:sp>
        <p:nvSpPr>
          <p:cNvPr id="14" name="文本框 13"/>
          <p:cNvSpPr txBox="1"/>
          <p:nvPr/>
        </p:nvSpPr>
        <p:spPr>
          <a:xfrm>
            <a:off x="4517405" y="6488668"/>
            <a:ext cx="2717442" cy="369332"/>
          </a:xfrm>
          <a:prstGeom prst="rect">
            <a:avLst/>
          </a:prstGeom>
          <a:noFill/>
        </p:spPr>
        <p:txBody>
          <a:bodyPr wrap="square" rtlCol="0">
            <a:spAutoFit/>
          </a:bodyPr>
          <a:lstStyle/>
          <a:p>
            <a:pPr algn="ctr"/>
            <a:r>
              <a:rPr lang="zh-CN" altLang="en-US" dirty="0"/>
              <a:t>斜坡模型</a:t>
            </a:r>
          </a:p>
        </p:txBody>
      </p:sp>
      <p:sp>
        <p:nvSpPr>
          <p:cNvPr id="15" name="文本框 14"/>
          <p:cNvSpPr txBox="1"/>
          <p:nvPr/>
        </p:nvSpPr>
        <p:spPr>
          <a:xfrm>
            <a:off x="8257504" y="6488668"/>
            <a:ext cx="2717442" cy="369332"/>
          </a:xfrm>
          <a:prstGeom prst="rect">
            <a:avLst/>
          </a:prstGeom>
          <a:noFill/>
        </p:spPr>
        <p:txBody>
          <a:bodyPr wrap="square" rtlCol="0">
            <a:spAutoFit/>
          </a:bodyPr>
          <a:lstStyle/>
          <a:p>
            <a:pPr algn="ctr"/>
            <a:r>
              <a:rPr lang="zh-CN" altLang="en-US" dirty="0"/>
              <a:t>屋顶模型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箭头: 右 19"/>
          <p:cNvSpPr/>
          <p:nvPr/>
        </p:nvSpPr>
        <p:spPr>
          <a:xfrm rot="20571131">
            <a:off x="4241042" y="2348637"/>
            <a:ext cx="3889419" cy="7482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57895" y="17254"/>
            <a:ext cx="10515600" cy="1325563"/>
          </a:xfrm>
        </p:spPr>
        <p:txBody>
          <a:bodyPr/>
          <a:lstStyle/>
          <a:p>
            <a:r>
              <a:rPr lang="zh-CN" altLang="en-US" dirty="0"/>
              <a:t>边缘检测</a:t>
            </a:r>
          </a:p>
        </p:txBody>
      </p:sp>
      <p:sp>
        <p:nvSpPr>
          <p:cNvPr id="3" name="内容占位符 2"/>
          <p:cNvSpPr>
            <a:spLocks noGrp="1"/>
          </p:cNvSpPr>
          <p:nvPr>
            <p:ph idx="1"/>
          </p:nvPr>
        </p:nvSpPr>
        <p:spPr>
          <a:xfrm>
            <a:off x="172858" y="1083038"/>
            <a:ext cx="6824730" cy="4310273"/>
          </a:xfrm>
        </p:spPr>
        <p:txBody>
          <a:bodyPr/>
          <a:lstStyle/>
          <a:p>
            <a:r>
              <a:rPr lang="en-US" altLang="zh-CN" b="0" i="0" dirty="0">
                <a:solidFill>
                  <a:srgbClr val="333333"/>
                </a:solidFill>
                <a:effectLst/>
                <a:latin typeface="Helvetica Neue" panose="02000503000000020004"/>
              </a:rPr>
              <a:t>Sobel</a:t>
            </a:r>
            <a:r>
              <a:rPr lang="zh-CN" altLang="en-US" b="0" i="0" dirty="0">
                <a:solidFill>
                  <a:srgbClr val="333333"/>
                </a:solidFill>
                <a:effectLst/>
                <a:latin typeface="Helvetica Neue" panose="02000503000000020004"/>
              </a:rPr>
              <a:t>边缘检测算法比较简单，虽然不如</a:t>
            </a:r>
            <a:r>
              <a:rPr lang="en-US" altLang="zh-CN" b="0" i="0" dirty="0">
                <a:solidFill>
                  <a:srgbClr val="333333"/>
                </a:solidFill>
                <a:effectLst/>
                <a:latin typeface="Helvetica Neue" panose="02000503000000020004"/>
              </a:rPr>
              <a:t>Canny</a:t>
            </a:r>
            <a:r>
              <a:rPr lang="zh-CN" altLang="en-US" b="0" i="0" dirty="0">
                <a:solidFill>
                  <a:srgbClr val="333333"/>
                </a:solidFill>
                <a:effectLst/>
                <a:latin typeface="Helvetica Neue" panose="02000503000000020004"/>
              </a:rPr>
              <a:t>检测的准确，但效率较高，尤其是在对细纹理不太关心的时候更是常用。</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498" y="3013500"/>
            <a:ext cx="2381250" cy="206692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909" y="2641703"/>
            <a:ext cx="2371725" cy="204787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258" y="4859546"/>
            <a:ext cx="2333625" cy="198120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8266" y="423861"/>
            <a:ext cx="2400300" cy="2047875"/>
          </a:xfrm>
          <a:prstGeom prst="rect">
            <a:avLst/>
          </a:prstGeom>
        </p:spPr>
      </p:pic>
      <p:sp>
        <p:nvSpPr>
          <p:cNvPr id="13" name="箭头: 右 12"/>
          <p:cNvSpPr/>
          <p:nvPr/>
        </p:nvSpPr>
        <p:spPr>
          <a:xfrm rot="2047497">
            <a:off x="4049411" y="5177307"/>
            <a:ext cx="2333625" cy="813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p:cNvSpPr/>
          <p:nvPr/>
        </p:nvSpPr>
        <p:spPr>
          <a:xfrm>
            <a:off x="4668592" y="3905922"/>
            <a:ext cx="4301544" cy="661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93526" y="3640339"/>
            <a:ext cx="3335629" cy="369332"/>
          </a:xfrm>
          <a:prstGeom prst="rect">
            <a:avLst/>
          </a:prstGeom>
          <a:noFill/>
        </p:spPr>
        <p:txBody>
          <a:bodyPr wrap="square" rtlCol="0">
            <a:spAutoFit/>
          </a:bodyPr>
          <a:lstStyle/>
          <a:p>
            <a:r>
              <a:rPr lang="en-US" altLang="zh-CN" dirty="0"/>
              <a:t>Boundary = edge(Gray, ‘Canny’)</a:t>
            </a:r>
            <a:endParaRPr lang="zh-CN" altLang="en-US" dirty="0"/>
          </a:p>
        </p:txBody>
      </p:sp>
      <p:sp>
        <p:nvSpPr>
          <p:cNvPr id="18" name="文本框 17"/>
          <p:cNvSpPr txBox="1"/>
          <p:nvPr/>
        </p:nvSpPr>
        <p:spPr>
          <a:xfrm>
            <a:off x="1766483" y="5706198"/>
            <a:ext cx="3335629" cy="369332"/>
          </a:xfrm>
          <a:prstGeom prst="rect">
            <a:avLst/>
          </a:prstGeom>
          <a:noFill/>
        </p:spPr>
        <p:txBody>
          <a:bodyPr wrap="square" rtlCol="0">
            <a:spAutoFit/>
          </a:bodyPr>
          <a:lstStyle/>
          <a:p>
            <a:r>
              <a:rPr lang="en-US" altLang="zh-CN" dirty="0"/>
              <a:t>Boundary = </a:t>
            </a:r>
            <a:r>
              <a:rPr lang="en-US" altLang="zh-CN" dirty="0" err="1"/>
              <a:t>sobel_detect</a:t>
            </a:r>
            <a:r>
              <a:rPr lang="en-US" altLang="zh-CN" dirty="0"/>
              <a:t>(Gray)</a:t>
            </a:r>
            <a:endParaRPr lang="zh-CN" altLang="en-US" dirty="0"/>
          </a:p>
        </p:txBody>
      </p:sp>
      <p:sp>
        <p:nvSpPr>
          <p:cNvPr id="19" name="文本框 18"/>
          <p:cNvSpPr txBox="1"/>
          <p:nvPr/>
        </p:nvSpPr>
        <p:spPr>
          <a:xfrm>
            <a:off x="2088169" y="2444898"/>
            <a:ext cx="3335629" cy="369332"/>
          </a:xfrm>
          <a:prstGeom prst="rect">
            <a:avLst/>
          </a:prstGeom>
          <a:noFill/>
        </p:spPr>
        <p:txBody>
          <a:bodyPr wrap="square" rtlCol="0">
            <a:spAutoFit/>
          </a:bodyPr>
          <a:lstStyle/>
          <a:p>
            <a:r>
              <a:rPr lang="en-US" altLang="zh-CN" dirty="0"/>
              <a:t>Boundary = edge(Gray, ‘Sobel’)</a:t>
            </a:r>
            <a:endParaRPr lang="zh-CN" altLang="en-US" dirty="0"/>
          </a:p>
        </p:txBody>
      </p:sp>
      <p:sp>
        <p:nvSpPr>
          <p:cNvPr id="4" name="箭头: 右 3"/>
          <p:cNvSpPr/>
          <p:nvPr/>
        </p:nvSpPr>
        <p:spPr>
          <a:xfrm rot="14570803">
            <a:off x="8982430" y="5088163"/>
            <a:ext cx="1282441" cy="1746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 name="箭头: 右 14"/>
          <p:cNvSpPr/>
          <p:nvPr/>
        </p:nvSpPr>
        <p:spPr>
          <a:xfrm rot="10800000" flipH="1">
            <a:off x="5058547" y="6575163"/>
            <a:ext cx="1446392" cy="19515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7969" y="153865"/>
            <a:ext cx="10515600" cy="1325563"/>
          </a:xfrm>
        </p:spPr>
        <p:txBody>
          <a:bodyPr/>
          <a:lstStyle/>
          <a:p>
            <a:r>
              <a:rPr lang="en-US" altLang="zh-CN" dirty="0"/>
              <a:t>Sobel</a:t>
            </a:r>
            <a:r>
              <a:rPr lang="zh-CN" altLang="en-US" dirty="0"/>
              <a:t>边缘检测实现</a:t>
            </a:r>
          </a:p>
        </p:txBody>
      </p:sp>
      <p:pic>
        <p:nvPicPr>
          <p:cNvPr id="5" name="内容占位符 4"/>
          <p:cNvPicPr>
            <a:picLocks noGrp="1" noChangeAspect="1"/>
          </p:cNvPicPr>
          <p:nvPr>
            <p:ph idx="1"/>
          </p:nvPr>
        </p:nvPicPr>
        <p:blipFill>
          <a:blip r:embed="rId2"/>
          <a:stretch>
            <a:fillRect/>
          </a:stretch>
        </p:blipFill>
        <p:spPr>
          <a:xfrm>
            <a:off x="0" y="1479428"/>
            <a:ext cx="5942130" cy="3461435"/>
          </a:xfrm>
        </p:spPr>
      </p:pic>
      <p:pic>
        <p:nvPicPr>
          <p:cNvPr id="10" name="图片 9"/>
          <p:cNvPicPr>
            <a:picLocks noChangeAspect="1"/>
          </p:cNvPicPr>
          <p:nvPr/>
        </p:nvPicPr>
        <p:blipFill>
          <a:blip r:embed="rId3"/>
          <a:stretch>
            <a:fillRect/>
          </a:stretch>
        </p:blipFill>
        <p:spPr>
          <a:xfrm>
            <a:off x="5998353" y="-1641"/>
            <a:ext cx="4433534" cy="4597942"/>
          </a:xfrm>
          <a:prstGeom prst="rect">
            <a:avLst/>
          </a:prstGeom>
        </p:spPr>
      </p:pic>
      <p:pic>
        <p:nvPicPr>
          <p:cNvPr id="12" name="图片 11"/>
          <p:cNvPicPr>
            <a:picLocks noChangeAspect="1"/>
          </p:cNvPicPr>
          <p:nvPr/>
        </p:nvPicPr>
        <p:blipFill>
          <a:blip r:embed="rId4"/>
          <a:stretch>
            <a:fillRect/>
          </a:stretch>
        </p:blipFill>
        <p:spPr>
          <a:xfrm>
            <a:off x="5998353" y="4596301"/>
            <a:ext cx="4278987" cy="23227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7147" y="65130"/>
            <a:ext cx="10515600" cy="1325563"/>
          </a:xfrm>
        </p:spPr>
        <p:txBody>
          <a:bodyPr/>
          <a:lstStyle/>
          <a:p>
            <a:r>
              <a:rPr lang="zh-CN" altLang="en-US" dirty="0"/>
              <a:t>泊松圆盘采样：介绍</a:t>
            </a:r>
          </a:p>
        </p:txBody>
      </p:sp>
      <p:sp>
        <p:nvSpPr>
          <p:cNvPr id="5" name="内容占位符 2"/>
          <p:cNvSpPr txBox="1"/>
          <p:nvPr/>
        </p:nvSpPr>
        <p:spPr>
          <a:xfrm>
            <a:off x="102365" y="1273863"/>
            <a:ext cx="11185165" cy="4310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dirty="0">
                <a:solidFill>
                  <a:srgbClr val="333333"/>
                </a:solidFill>
                <a:latin typeface="Helvetica Neue" panose="02000503000000020004"/>
              </a:rPr>
              <a:t>泊松圆盘采样常用于图形学和游戏当中，用于生成物件密度图。</a:t>
            </a:r>
            <a:endParaRPr lang="en-US" altLang="zh-CN" dirty="0">
              <a:solidFill>
                <a:srgbClr val="333333"/>
              </a:solidFill>
              <a:latin typeface="Helvetica Neue" panose="02000503000000020004"/>
            </a:endParaRPr>
          </a:p>
          <a:p>
            <a:r>
              <a:rPr lang="zh-CN" altLang="en-US" sz="2800" b="0" i="0" dirty="0">
                <a:solidFill>
                  <a:srgbClr val="4D4D4D"/>
                </a:solidFill>
                <a:effectLst/>
                <a:latin typeface="-apple-system"/>
              </a:rPr>
              <a:t>目前而言，物件密度图生成算法有三种</a:t>
            </a:r>
            <a:r>
              <a:rPr lang="en-US" altLang="zh-CN" sz="2800" b="0" i="0" dirty="0">
                <a:solidFill>
                  <a:srgbClr val="4D4D4D"/>
                </a:solidFill>
                <a:effectLst/>
                <a:latin typeface="-apple-system"/>
              </a:rPr>
              <a:t>(</a:t>
            </a:r>
            <a:r>
              <a:rPr lang="zh-CN" altLang="en-US" sz="2800" b="0" i="0" dirty="0">
                <a:solidFill>
                  <a:srgbClr val="4D4D4D"/>
                </a:solidFill>
                <a:effectLst/>
                <a:latin typeface="-apple-system"/>
              </a:rPr>
              <a:t>不把噪声图考虑其中</a:t>
            </a:r>
            <a:r>
              <a:rPr lang="en-US" altLang="zh-CN" sz="2800" b="0" i="0" dirty="0">
                <a:solidFill>
                  <a:srgbClr val="4D4D4D"/>
                </a:solidFill>
                <a:effectLst/>
                <a:latin typeface="-apple-system"/>
              </a:rPr>
              <a:t>)</a:t>
            </a:r>
            <a:r>
              <a:rPr lang="zh-CN" altLang="en-US" sz="2800" b="0" i="0" dirty="0">
                <a:solidFill>
                  <a:srgbClr val="4D4D4D"/>
                </a:solidFill>
                <a:effectLst/>
                <a:latin typeface="-apple-system"/>
              </a:rPr>
              <a:t>：</a:t>
            </a:r>
            <a:r>
              <a:rPr lang="zh-CN" altLang="en-US" sz="2800" b="1" i="0" dirty="0">
                <a:solidFill>
                  <a:srgbClr val="4D4D4D"/>
                </a:solidFill>
                <a:effectLst/>
                <a:latin typeface="-apple-system"/>
              </a:rPr>
              <a:t>统一随机</a:t>
            </a:r>
            <a:r>
              <a:rPr lang="en-US" altLang="zh-CN" sz="2800" b="1" i="0" dirty="0">
                <a:solidFill>
                  <a:srgbClr val="4D4D4D"/>
                </a:solidFill>
                <a:effectLst/>
                <a:latin typeface="-apple-system"/>
              </a:rPr>
              <a:t>(</a:t>
            </a:r>
            <a:r>
              <a:rPr lang="en-GB" altLang="zh-CN" sz="2800" b="1" i="0" dirty="0" err="1">
                <a:solidFill>
                  <a:srgbClr val="4D4D4D"/>
                </a:solidFill>
                <a:effectLst/>
                <a:latin typeface="-apple-system"/>
              </a:rPr>
              <a:t>Uniofrm</a:t>
            </a:r>
            <a:r>
              <a:rPr lang="en-GB" altLang="zh-CN" sz="2800" b="1" i="0" dirty="0">
                <a:solidFill>
                  <a:srgbClr val="4D4D4D"/>
                </a:solidFill>
                <a:effectLst/>
                <a:latin typeface="-apple-system"/>
              </a:rPr>
              <a:t> Random)</a:t>
            </a:r>
            <a:r>
              <a:rPr lang="zh-CN" altLang="en-US" sz="2800" dirty="0">
                <a:solidFill>
                  <a:srgbClr val="4D4D4D"/>
                </a:solidFill>
                <a:latin typeface="-apple-system"/>
              </a:rPr>
              <a:t>，</a:t>
            </a:r>
            <a:r>
              <a:rPr lang="zh-CN" altLang="en-US" sz="2800" b="1" i="0" dirty="0">
                <a:solidFill>
                  <a:srgbClr val="4D4D4D"/>
                </a:solidFill>
                <a:effectLst/>
                <a:latin typeface="-apple-system"/>
              </a:rPr>
              <a:t>抖动格子</a:t>
            </a:r>
            <a:r>
              <a:rPr lang="en-US" altLang="zh-CN" sz="2800" b="1" i="0" dirty="0">
                <a:solidFill>
                  <a:srgbClr val="4D4D4D"/>
                </a:solidFill>
                <a:effectLst/>
                <a:latin typeface="-apple-system"/>
              </a:rPr>
              <a:t>(</a:t>
            </a:r>
            <a:r>
              <a:rPr lang="en-GB" altLang="zh-CN" sz="2800" b="1" i="0" dirty="0">
                <a:solidFill>
                  <a:srgbClr val="4D4D4D"/>
                </a:solidFill>
                <a:effectLst/>
                <a:latin typeface="-apple-system"/>
              </a:rPr>
              <a:t>Jitter Grid)</a:t>
            </a:r>
            <a:r>
              <a:rPr lang="zh-CN" altLang="en-US" sz="2800" dirty="0">
                <a:solidFill>
                  <a:srgbClr val="4D4D4D"/>
                </a:solidFill>
                <a:latin typeface="-apple-system"/>
              </a:rPr>
              <a:t>，</a:t>
            </a:r>
            <a:r>
              <a:rPr lang="zh-CN" altLang="en-US" sz="2800" b="1" i="0" dirty="0">
                <a:solidFill>
                  <a:srgbClr val="4D4D4D"/>
                </a:solidFill>
                <a:effectLst/>
                <a:latin typeface="-apple-system"/>
              </a:rPr>
              <a:t>泊松圆盘采样</a:t>
            </a:r>
            <a:r>
              <a:rPr lang="en-US" altLang="zh-CN" sz="2800" b="1" i="0" dirty="0">
                <a:solidFill>
                  <a:srgbClr val="4D4D4D"/>
                </a:solidFill>
                <a:effectLst/>
                <a:latin typeface="-apple-system"/>
              </a:rPr>
              <a:t>(</a:t>
            </a:r>
            <a:r>
              <a:rPr lang="en-GB" altLang="zh-CN" sz="2800" b="1" i="0" dirty="0" err="1">
                <a:solidFill>
                  <a:srgbClr val="4D4D4D"/>
                </a:solidFill>
                <a:effectLst/>
                <a:latin typeface="-apple-system"/>
              </a:rPr>
              <a:t>Possion</a:t>
            </a:r>
            <a:r>
              <a:rPr lang="en-GB" altLang="zh-CN" sz="2800" b="1" i="0" dirty="0">
                <a:solidFill>
                  <a:srgbClr val="4D4D4D"/>
                </a:solidFill>
                <a:effectLst/>
                <a:latin typeface="-apple-system"/>
              </a:rPr>
              <a:t> Disk Sample)</a:t>
            </a:r>
            <a:endParaRPr lang="en-US" altLang="zh-CN" dirty="0">
              <a:solidFill>
                <a:srgbClr val="333333"/>
              </a:solidFill>
              <a:latin typeface="Helvetica Neue" panose="02000503000000020004"/>
            </a:endParaRPr>
          </a:p>
          <a:p>
            <a:r>
              <a:rPr lang="zh-CN" altLang="en-US" dirty="0"/>
              <a:t>能随机生成一系列的点，使得这些点能比较紧密地挨在一起，但是又不会小于一个最短距离。</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0389" y="3621978"/>
            <a:ext cx="7471611" cy="3200340"/>
          </a:xfrm>
          <a:prstGeom prst="rect">
            <a:avLst/>
          </a:prstGeom>
        </p:spPr>
      </p:pic>
      <p:sp>
        <p:nvSpPr>
          <p:cNvPr id="11" name="文本框 10"/>
          <p:cNvSpPr txBox="1"/>
          <p:nvPr/>
        </p:nvSpPr>
        <p:spPr>
          <a:xfrm>
            <a:off x="102365" y="4006516"/>
            <a:ext cx="4204939" cy="2677656"/>
          </a:xfrm>
          <a:prstGeom prst="rect">
            <a:avLst/>
          </a:prstGeom>
          <a:noFill/>
        </p:spPr>
        <p:txBody>
          <a:bodyPr wrap="square" rtlCol="0">
            <a:spAutoFit/>
          </a:bodyPr>
          <a:lstStyle/>
          <a:p>
            <a:r>
              <a:rPr lang="zh-CN" altLang="en-US" sz="2400" b="1" i="0" dirty="0">
                <a:solidFill>
                  <a:srgbClr val="4D4D4D"/>
                </a:solidFill>
                <a:effectLst/>
                <a:latin typeface="-apple-system"/>
              </a:rPr>
              <a:t>统一随机</a:t>
            </a:r>
            <a:r>
              <a:rPr lang="en-US" altLang="zh-CN" sz="2400" b="1" i="0" dirty="0">
                <a:solidFill>
                  <a:srgbClr val="4D4D4D"/>
                </a:solidFill>
                <a:effectLst/>
                <a:latin typeface="-apple-system"/>
              </a:rPr>
              <a:t>(</a:t>
            </a:r>
            <a:r>
              <a:rPr lang="en-GB" altLang="zh-CN" sz="2400" b="1" i="0" dirty="0" err="1">
                <a:solidFill>
                  <a:srgbClr val="4D4D4D"/>
                </a:solidFill>
                <a:effectLst/>
                <a:latin typeface="-apple-system"/>
              </a:rPr>
              <a:t>Uniofrm</a:t>
            </a:r>
            <a:r>
              <a:rPr lang="en-GB" altLang="zh-CN" sz="2400" b="1" i="0" dirty="0">
                <a:solidFill>
                  <a:srgbClr val="4D4D4D"/>
                </a:solidFill>
                <a:effectLst/>
                <a:latin typeface="-apple-system"/>
              </a:rPr>
              <a:t> Random)</a:t>
            </a:r>
            <a:r>
              <a:rPr lang="zh-CN" altLang="en-US" sz="2400" i="0" dirty="0">
                <a:solidFill>
                  <a:srgbClr val="4D4D4D"/>
                </a:solidFill>
                <a:effectLst/>
                <a:latin typeface="-apple-system"/>
              </a:rPr>
              <a:t>是在图中完全随机地取点。</a:t>
            </a:r>
            <a:endParaRPr lang="en-US" altLang="zh-CN" sz="2400" i="0" dirty="0">
              <a:solidFill>
                <a:srgbClr val="4D4D4D"/>
              </a:solidFill>
              <a:effectLst/>
              <a:latin typeface="-apple-system"/>
            </a:endParaRPr>
          </a:p>
          <a:p>
            <a:r>
              <a:rPr lang="zh-CN" altLang="en-US" sz="2400" b="1" i="0" dirty="0">
                <a:solidFill>
                  <a:srgbClr val="4D4D4D"/>
                </a:solidFill>
                <a:effectLst/>
                <a:latin typeface="-apple-system"/>
              </a:rPr>
              <a:t>抖动格子</a:t>
            </a:r>
            <a:r>
              <a:rPr lang="en-US" altLang="zh-CN" sz="2400" b="1" i="0" dirty="0">
                <a:solidFill>
                  <a:srgbClr val="4D4D4D"/>
                </a:solidFill>
                <a:effectLst/>
                <a:latin typeface="-apple-system"/>
              </a:rPr>
              <a:t>(</a:t>
            </a:r>
            <a:r>
              <a:rPr lang="en-GB" altLang="zh-CN" sz="2400" b="1" i="0" dirty="0">
                <a:solidFill>
                  <a:srgbClr val="4D4D4D"/>
                </a:solidFill>
                <a:effectLst/>
                <a:latin typeface="-apple-system"/>
              </a:rPr>
              <a:t>Jitter Grid)</a:t>
            </a:r>
            <a:r>
              <a:rPr lang="zh-CN" altLang="en-US" sz="2400" b="0" i="0" dirty="0">
                <a:solidFill>
                  <a:srgbClr val="4D4D4D"/>
                </a:solidFill>
                <a:effectLst/>
                <a:latin typeface="-apple-system"/>
              </a:rPr>
              <a:t>是先按照固定的格子大小将整个图片进行划分</a:t>
            </a:r>
            <a:r>
              <a:rPr lang="en-US" altLang="zh-CN" sz="2400" b="0" i="0" dirty="0">
                <a:solidFill>
                  <a:srgbClr val="4D4D4D"/>
                </a:solidFill>
                <a:effectLst/>
                <a:latin typeface="-apple-system"/>
              </a:rPr>
              <a:t>, </a:t>
            </a:r>
            <a:r>
              <a:rPr lang="zh-CN" altLang="en-US" sz="2400" b="0" i="0" dirty="0">
                <a:solidFill>
                  <a:srgbClr val="4D4D4D"/>
                </a:solidFill>
                <a:effectLst/>
                <a:latin typeface="-apple-system"/>
              </a:rPr>
              <a:t>划为</a:t>
            </a:r>
            <a:r>
              <a:rPr lang="en-US" altLang="zh-CN" sz="2400" b="0" i="0" dirty="0">
                <a:solidFill>
                  <a:srgbClr val="4D4D4D"/>
                </a:solidFill>
                <a:effectLst/>
                <a:latin typeface="-apple-system"/>
              </a:rPr>
              <a:t>N x M</a:t>
            </a:r>
            <a:r>
              <a:rPr lang="zh-CN" altLang="en-US" sz="2400" b="0" i="0" dirty="0">
                <a:solidFill>
                  <a:srgbClr val="4D4D4D"/>
                </a:solidFill>
                <a:effectLst/>
                <a:latin typeface="-apple-system"/>
              </a:rPr>
              <a:t>的格子</a:t>
            </a:r>
            <a:r>
              <a:rPr lang="en-US" altLang="zh-CN" sz="2400" b="0" i="0" dirty="0">
                <a:solidFill>
                  <a:srgbClr val="4D4D4D"/>
                </a:solidFill>
                <a:effectLst/>
                <a:latin typeface="-apple-system"/>
              </a:rPr>
              <a:t>, </a:t>
            </a:r>
            <a:r>
              <a:rPr lang="zh-CN" altLang="en-US" sz="2400" b="0" i="0" dirty="0">
                <a:solidFill>
                  <a:srgbClr val="4D4D4D"/>
                </a:solidFill>
                <a:effectLst/>
                <a:latin typeface="-apple-system"/>
              </a:rPr>
              <a:t>然后在随机在不同的格子内进行随机点的生成</a:t>
            </a:r>
            <a:endParaRPr lang="zh-CN" altLang="en-US" sz="2400"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1025</Words>
  <Application>Microsoft Office PowerPoint</Application>
  <PresentationFormat>宽屏</PresentationFormat>
  <Paragraphs>82</Paragraphs>
  <Slides>22</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-apple-system</vt:lpstr>
      <vt:lpstr>Helvetica Neue</vt:lpstr>
      <vt:lpstr>等线</vt:lpstr>
      <vt:lpstr>等线 Light</vt:lpstr>
      <vt:lpstr>Arial</vt:lpstr>
      <vt:lpstr>Office 主题​​</vt:lpstr>
      <vt:lpstr>MATLAB 实现图片三角风格化 (low poly)</vt:lpstr>
      <vt:lpstr>PowerPoint 演示文稿</vt:lpstr>
      <vt:lpstr>PowerPoint 演示文稿</vt:lpstr>
      <vt:lpstr>PowerPoint 演示文稿</vt:lpstr>
      <vt:lpstr>图片灰度化</vt:lpstr>
      <vt:lpstr>边缘检测</vt:lpstr>
      <vt:lpstr>边缘检测</vt:lpstr>
      <vt:lpstr>Sobel边缘检测实现</vt:lpstr>
      <vt:lpstr>泊松圆盘采样：介绍</vt:lpstr>
      <vt:lpstr>泊松圆盘采样：原理</vt:lpstr>
      <vt:lpstr>泊松圆盘采样</vt:lpstr>
      <vt:lpstr>泊松圆盘采样</vt:lpstr>
      <vt:lpstr>Delauney（德劳内）三角剖分</vt:lpstr>
      <vt:lpstr>Delauney（德劳内）三角剖分</vt:lpstr>
      <vt:lpstr>Delauney（德劳内）三角剖分</vt:lpstr>
      <vt:lpstr>上色</vt:lpstr>
      <vt:lpstr>最终结果</vt:lpstr>
      <vt:lpstr>边缘检测</vt:lpstr>
      <vt:lpstr>人脸识别</vt:lpstr>
      <vt:lpstr>人脸融合</vt:lpstr>
      <vt:lpstr>更多。。。</vt:lpstr>
      <vt:lpstr>引用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实现图片三角风格化 (low poly)</dc:title>
  <dc:creator>刘 乐奇</dc:creator>
  <cp:lastModifiedBy>刘 乐奇</cp:lastModifiedBy>
  <cp:revision>20</cp:revision>
  <dcterms:created xsi:type="dcterms:W3CDTF">2022-05-26T13:51:35Z</dcterms:created>
  <dcterms:modified xsi:type="dcterms:W3CDTF">2022-05-26T14:42:20Z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2052-4.1.2.6545</vt:lpwstr>
  </property>
</Properties>
</file>